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7" r:id="rId6"/>
    <p:sldId id="268" r:id="rId7"/>
    <p:sldId id="269" r:id="rId8"/>
    <p:sldId id="261" r:id="rId9"/>
    <p:sldId id="260" r:id="rId10"/>
    <p:sldId id="266" r:id="rId11"/>
    <p:sldId id="263" r:id="rId12"/>
    <p:sldId id="25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1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953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16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036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82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959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44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7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83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34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81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6DAE-629F-4F62-8549-439083903219}" type="datetimeFigureOut">
              <a:rPr lang="et-EE" smtClean="0"/>
              <a:t>6.03.2015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649C-DAA4-4D80-B619-90B9D3F1F0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01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ee/url?sa=i&amp;rct=j&amp;q=&amp;esrc=s&amp;source=images&amp;cd=&amp;cad=rja&amp;uact=8&amp;ved=0CAcQjRw&amp;url=http://www2.kirmus.ee/nooreesti/uus/?id=282&amp;page=3820&amp;ei=z1z4VO_XN6LmyQOys4LAAw&amp;bvm=bv.87519884,d.bGQ&amp;psig=AFQjCNFkCYbYYm8BQBcSTT2zr6k50RjR_g&amp;ust=14256492291190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" y="2636912"/>
            <a:ext cx="4572000" cy="3888432"/>
          </a:xfrm>
        </p:spPr>
        <p:txBody>
          <a:bodyPr/>
          <a:lstStyle/>
          <a:p>
            <a:r>
              <a:rPr lang="et-EE" altLang="et-EE" sz="2800" dirty="0" smtClean="0"/>
              <a:t>Allikad:</a:t>
            </a:r>
          </a:p>
          <a:p>
            <a:pPr lvl="1"/>
            <a:r>
              <a:rPr lang="et-EE" altLang="et-EE" sz="2400" dirty="0" smtClean="0"/>
              <a:t>Jaan Villemi artiklid</a:t>
            </a:r>
          </a:p>
          <a:p>
            <a:pPr lvl="1"/>
            <a:r>
              <a:rPr lang="et-EE" altLang="et-EE" sz="2400" dirty="0" smtClean="0"/>
              <a:t>Tütre mälestused</a:t>
            </a:r>
          </a:p>
          <a:p>
            <a:pPr lvl="1"/>
            <a:r>
              <a:rPr lang="et-EE" altLang="et-EE" sz="2400" dirty="0" smtClean="0"/>
              <a:t>Ajaloolised uurimused</a:t>
            </a:r>
          </a:p>
          <a:p>
            <a:pPr lvl="1"/>
            <a:r>
              <a:rPr lang="et-EE" altLang="et-EE" sz="2400" dirty="0" smtClean="0"/>
              <a:t>Biograafilised leksikonid</a:t>
            </a:r>
          </a:p>
          <a:p>
            <a:pPr lvl="1"/>
            <a:r>
              <a:rPr lang="et-EE" altLang="et-EE" sz="2400" dirty="0" smtClean="0"/>
              <a:t>Arhiivid (Ajalooarhiiv, Eesti kirjandusmuuseum)</a:t>
            </a:r>
          </a:p>
          <a:p>
            <a:pPr lvl="1"/>
            <a:r>
              <a:rPr lang="et-EE" altLang="et-EE" sz="2400" dirty="0" smtClean="0"/>
              <a:t>Ajakirjandus</a:t>
            </a:r>
            <a:endParaRPr lang="et-EE" altLang="et-EE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702662"/>
            <a:ext cx="43924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Madis Reisenbuk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1877-1947</a:t>
            </a:r>
            <a:endParaRPr lang="en-US" altLang="et-EE" sz="40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J:\Keni suguvõsa\Scan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264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8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" y="1700808"/>
            <a:ext cx="4874322" cy="5157192"/>
          </a:xfrm>
        </p:spPr>
        <p:txBody>
          <a:bodyPr/>
          <a:lstStyle/>
          <a:p>
            <a:r>
              <a:rPr lang="et-EE" altLang="et-EE" sz="2400" dirty="0" smtClean="0"/>
              <a:t>Alevivanem (1921-26) ja linnapea (1929-31), </a:t>
            </a:r>
            <a:r>
              <a:rPr lang="et-EE" altLang="et-EE" sz="2400" i="1" dirty="0" smtClean="0"/>
              <a:t>Tõrva Teataja </a:t>
            </a:r>
            <a:r>
              <a:rPr lang="et-EE" altLang="et-EE" sz="2400" dirty="0" smtClean="0"/>
              <a:t>väljaandja</a:t>
            </a:r>
          </a:p>
          <a:p>
            <a:r>
              <a:rPr lang="et-EE" altLang="et-EE" sz="2400" dirty="0" smtClean="0"/>
              <a:t>Kuulus J. Tõnissoni toetajate hulka (kirjutas seega eeskätt </a:t>
            </a:r>
            <a:r>
              <a:rPr lang="et-EE" altLang="et-EE" sz="2400" i="1" dirty="0" smtClean="0"/>
              <a:t>Postimehes</a:t>
            </a:r>
            <a:r>
              <a:rPr lang="et-EE" altLang="et-EE" sz="2400" dirty="0" smtClean="0"/>
              <a:t>)</a:t>
            </a:r>
          </a:p>
          <a:p>
            <a:pPr lvl="1"/>
            <a:r>
              <a:rPr lang="et-EE" altLang="et-EE" sz="2000" dirty="0" smtClean="0"/>
              <a:t>Kritiseeris õpetajate väikeseid palku</a:t>
            </a:r>
          </a:p>
          <a:p>
            <a:pPr lvl="1"/>
            <a:r>
              <a:rPr lang="et-EE" altLang="et-EE" sz="2000" dirty="0" smtClean="0"/>
              <a:t>Seisukohad keeleõppe asjus</a:t>
            </a:r>
          </a:p>
          <a:p>
            <a:r>
              <a:rPr lang="et-EE" altLang="et-EE" sz="2400" dirty="0" smtClean="0"/>
              <a:t>1938. a kandideerib Riigivolikokku</a:t>
            </a:r>
          </a:p>
          <a:p>
            <a:r>
              <a:rPr lang="et-EE" altLang="et-EE" sz="2400" dirty="0" smtClean="0"/>
              <a:t>1938 poliitilised pahandused </a:t>
            </a:r>
            <a:r>
              <a:rPr lang="et-EE" altLang="et-EE" sz="2400" dirty="0" smtClean="0"/>
              <a:t>seo-ses </a:t>
            </a:r>
            <a:r>
              <a:rPr lang="et-EE" altLang="et-EE" sz="2400" dirty="0" smtClean="0"/>
              <a:t>Tõnissoni sünnipäeva </a:t>
            </a:r>
            <a:r>
              <a:rPr lang="et-EE" altLang="et-EE" sz="2400" dirty="0" smtClean="0"/>
              <a:t>tähista-mise ja valimispropaganadaga</a:t>
            </a:r>
            <a:endParaRPr lang="et-EE" altLang="et-EE" sz="2400" dirty="0" smtClean="0"/>
          </a:p>
          <a:p>
            <a:r>
              <a:rPr lang="et-EE" altLang="et-EE" sz="2400" dirty="0" smtClean="0"/>
              <a:t>1945 – uusmaasaaja...</a:t>
            </a:r>
            <a:endParaRPr lang="et-EE" altLang="et-EE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7444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Asjamees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Tõrvas (poliitika)</a:t>
            </a:r>
            <a:endParaRPr lang="en-US" altLang="et-EE" sz="40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J:\Keni suguvõsa\ScanImage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22" y="332656"/>
            <a:ext cx="40985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7953" y="5949280"/>
            <a:ext cx="3234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Tõrva linnavalitsus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406797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" y="1340768"/>
            <a:ext cx="4587718" cy="5400600"/>
          </a:xfrm>
        </p:spPr>
        <p:txBody>
          <a:bodyPr>
            <a:normAutofit lnSpcReduction="10000"/>
          </a:bodyPr>
          <a:lstStyle/>
          <a:p>
            <a:r>
              <a:rPr lang="et-EE" altLang="et-EE" sz="2400" dirty="0" smtClean="0"/>
              <a:t>Õpib juba sajandi esimestel aas-tatel aianduskursustel Soomes</a:t>
            </a:r>
          </a:p>
          <a:p>
            <a:r>
              <a:rPr lang="et-EE" altLang="et-EE" sz="2400" dirty="0" smtClean="0"/>
              <a:t>Nižni Novgorodis astub sealse ülikooli agronoomiateaduskonda</a:t>
            </a:r>
          </a:p>
          <a:p>
            <a:r>
              <a:rPr lang="et-EE" altLang="et-EE" sz="2400" dirty="0" smtClean="0"/>
              <a:t>Tõrvas rajab </a:t>
            </a:r>
            <a:r>
              <a:rPr lang="et-EE" altLang="et-EE" sz="2400" dirty="0" smtClean="0"/>
              <a:t>puukooli</a:t>
            </a:r>
          </a:p>
          <a:p>
            <a:r>
              <a:rPr lang="et-EE" altLang="et-EE" sz="2400" dirty="0" smtClean="0"/>
              <a:t>1932 Päevaleht: „Tõrva muude-takse puuviljaaiaks“ (20 000 tk)</a:t>
            </a:r>
            <a:endParaRPr lang="et-EE" altLang="et-EE" sz="2400" dirty="0" smtClean="0"/>
          </a:p>
          <a:p>
            <a:r>
              <a:rPr lang="et-EE" altLang="et-EE" sz="2400" dirty="0" smtClean="0"/>
              <a:t>1935 astub TÜ põllumajandus-teaduskonda vabakuulajana agronoomiat õppima</a:t>
            </a:r>
          </a:p>
          <a:p>
            <a:r>
              <a:rPr lang="et-EE" altLang="et-EE" sz="2400" dirty="0" smtClean="0"/>
              <a:t>1939 Päevaleht: „Tõrvas areta-takse viinamarjakasvatust“</a:t>
            </a:r>
          </a:p>
          <a:p>
            <a:r>
              <a:rPr lang="et-EE" altLang="et-EE" sz="2400" dirty="0" smtClean="0"/>
              <a:t>1940 „meister aedniku tööalal puukooli erialal“</a:t>
            </a:r>
            <a:endParaRPr lang="et-EE" altLang="et-EE" sz="2400" dirty="0"/>
          </a:p>
        </p:txBody>
      </p:sp>
      <p:pic>
        <p:nvPicPr>
          <p:cNvPr id="5122" name="Picture 2" descr="J:\Keni suguvõsa\ScanImage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19" y="332656"/>
            <a:ext cx="434123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8753"/>
            <a:ext cx="318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000" dirty="0" smtClean="0"/>
              <a:t>AIANDUSHUVI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88448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Keni suguvõsa\Scan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7246" y="6196661"/>
            <a:ext cx="3135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Olga, Linda ja Ken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31336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Keni suguvõsa\Scan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852160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420888"/>
            <a:ext cx="537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Avinurme Piilsi küla Möldri talu</a:t>
            </a:r>
            <a:endParaRPr lang="et-EE" sz="3200" dirty="0"/>
          </a:p>
        </p:txBody>
      </p:sp>
      <p:pic>
        <p:nvPicPr>
          <p:cNvPr id="4099" name="Picture 3" descr="J:\Keni suguvõsa\ScanImage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02" y="116632"/>
            <a:ext cx="33799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9397" y="4906615"/>
            <a:ext cx="1996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Isa, Jüri</a:t>
            </a:r>
          </a:p>
          <a:p>
            <a:r>
              <a:rPr lang="et-EE" sz="3200" dirty="0" smtClean="0"/>
              <a:t>Reisenbuk</a:t>
            </a:r>
          </a:p>
          <a:p>
            <a:r>
              <a:rPr lang="et-EE" sz="3200" dirty="0" smtClean="0"/>
              <a:t>(ema Liisu)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26538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71438" y="1485900"/>
            <a:ext cx="5508674" cy="5039444"/>
          </a:xfrm>
        </p:spPr>
        <p:txBody>
          <a:bodyPr>
            <a:normAutofit/>
          </a:bodyPr>
          <a:lstStyle/>
          <a:p>
            <a:r>
              <a:rPr lang="et-EE" altLang="et-EE" sz="2400" dirty="0" smtClean="0"/>
              <a:t>Mustvee </a:t>
            </a:r>
            <a:r>
              <a:rPr lang="et-EE" altLang="et-EE" sz="2400" dirty="0" smtClean="0"/>
              <a:t>köster Bucki </a:t>
            </a:r>
            <a:r>
              <a:rPr lang="et-EE" altLang="et-EE" sz="2400" dirty="0" smtClean="0"/>
              <a:t>saksak. erakool</a:t>
            </a:r>
            <a:endParaRPr lang="et-EE" altLang="et-EE" sz="2400" dirty="0" smtClean="0"/>
          </a:p>
          <a:p>
            <a:r>
              <a:rPr lang="et-EE" altLang="et-EE" sz="2400" dirty="0" smtClean="0"/>
              <a:t>Torma kihelkonnakool</a:t>
            </a:r>
          </a:p>
          <a:p>
            <a:r>
              <a:rPr lang="et-EE" altLang="et-EE" sz="2400" dirty="0" smtClean="0"/>
              <a:t>Eesti Aleksandrikool Põltsamaal</a:t>
            </a:r>
          </a:p>
          <a:p>
            <a:r>
              <a:rPr lang="et-EE" altLang="et-EE" sz="2400" dirty="0" smtClean="0"/>
              <a:t>Tartu Õpetajate Seminar (1895-1898)</a:t>
            </a:r>
          </a:p>
          <a:p>
            <a:pPr lvl="1"/>
            <a:r>
              <a:rPr lang="et-EE" altLang="et-EE" sz="2000" dirty="0" smtClean="0"/>
              <a:t>Kursusevendade (kellest 19-st 11 töötas hiljem Venemaal, opteerus 6) </a:t>
            </a:r>
            <a:r>
              <a:rPr lang="et-EE" altLang="et-EE" sz="2000" dirty="0" smtClean="0"/>
              <a:t>seas nt </a:t>
            </a:r>
            <a:r>
              <a:rPr lang="et-EE" altLang="et-EE" sz="2000" dirty="0" smtClean="0"/>
              <a:t>Jakob Westholm</a:t>
            </a:r>
            <a:endParaRPr lang="et-EE" altLang="et-EE" sz="2000" dirty="0"/>
          </a:p>
          <a:p>
            <a:r>
              <a:rPr lang="et-EE" altLang="et-EE" sz="2400" dirty="0" smtClean="0"/>
              <a:t>Vara Matjama vallakool</a:t>
            </a:r>
          </a:p>
          <a:p>
            <a:r>
              <a:rPr lang="et-EE" altLang="et-EE" sz="2400" dirty="0" smtClean="0"/>
              <a:t>Väike-Maarja kihelkonnakool (1899-1903)</a:t>
            </a:r>
          </a:p>
          <a:p>
            <a:pPr lvl="1"/>
            <a:r>
              <a:rPr lang="et-EE" altLang="et-EE" sz="2000" dirty="0" smtClean="0"/>
              <a:t>Pasunakoori, laulukoori, näitemängu juht</a:t>
            </a:r>
          </a:p>
          <a:p>
            <a:pPr lvl="1"/>
            <a:r>
              <a:rPr lang="et-EE" altLang="et-EE" sz="2000" dirty="0" smtClean="0"/>
              <a:t>Erinevad kursused Venes ja Soomes (foto-graafia, matemaatika, muusika, aiandus)</a:t>
            </a:r>
            <a:endParaRPr lang="et-EE" altLang="et-EE" sz="20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147" y="348719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Enne Räpinat</a:t>
            </a:r>
            <a:endParaRPr lang="en-US" altLang="et-EE" sz="4000" dirty="0">
              <a:solidFill>
                <a:srgbClr val="000000"/>
              </a:solidFill>
            </a:endParaRPr>
          </a:p>
        </p:txBody>
      </p:sp>
      <p:sp>
        <p:nvSpPr>
          <p:cNvPr id="2" name="AutoShape 2" descr="data:image/jpeg;base64,/9j/4AAQSkZJRgABAQAAAQABAAD/2wCEAAkGBxQQEhQUEhQUFRUUFBAUFBQUEBQUFBQUFBQWFhUVFBQYHCggGBolHBQUIT0iJSkrLi4uFx8zODMsNygtLisBCgoKBQUFDgUFDisZExkrKysrKysrKysrKysrKysrKysrKysrKysrKysrKysrKysrKysrKysrKysrKysrKysrK//AABEIAPAApAMBIgACEQEDEQH/xAAbAAACAgMBAAAAAAAAAAAAAAAAAQIFAwYHBP/EAD8QAAEDAgMDCQYEBQQDAQAAAAEAAhEDIQQSMQVBUQYHIjRhcXSBsxMykaGx8BTB4fEjQlKC0SRDYnKissIz/8QAFAEBAAAAAAAAAAAAAAAAAAAAAP/EABQRAQAAAAAAAAAAAAAAAAAAAAD/2gAMAwEAAhEDEQA/AOqBCAgoEoqSRCBIhNAQRhEKUIQQIRCkiEEUEKQSIQRTCaIQEKYCQUkAE0IQNBCE0HJudnrdPw7PVqoT52ut0/Ds9WqhB1VCZCECShNBQJEIQgFFMoQBQEJhAiEoUwkgUJKSIQMJoQgE4STQCZQgoOTc7XW6fh2erVQnztdbp+HZ6tVJB1kqKkVFAFJNKECTRCYCCKaEIFCEKSBIThCBJgJKQQBQEykgaQQkgYQUIKDk/O11un4dnq1UI52ut0/Ds9WqhB1lKFJJAoQmkgSEFCASTK8WMx4pidd27fw4oPYjMqXF4suNjpuJgFV+L2tToCwhzveE/PgUG1hw3LG6qAYkTwlaaOUeTS7dSLCBe/yXh2xt2QJuKkgGLgcPp8UHQg6dLqYXOOT/ACldQJFQFwJMXAlb5s7HtrsD2GQRIv8Afag9acqMqQQJCEIAhJMFRa6dxF4gxPYbcUHKOdk/6un4dnq1UI52ut0/Ds9Wqkg64UgnKSASKYKRQJCaSDHXqBrSToAZK0rD4t3tKocJaDmBcRFy73RHCFtO0KhMtELxUNmNmXdJx43+SDUq7qge17iXNMAW3cPqsm2dllzQ5hJiTppEWIW5twLS6eAgL0vwLXDRBynEMc1rQd1ndrZEAfe5eWpSc40mbmknv7J+C6wdi0yIImOxTbsmkBGUbt3BBoeIwDTFxI7Bw/QK/wCRNN1OnkMiDbuVriNiMMkWPHhx/JV2xnOp1X0n6gtgzOZBswKyBY2qaAQUIQJNJOUHJudrrlPw7PVqpKXOz1un4dnq1UIOsymFCVKUAkpJFAiolSRCDWzjekRcm+pgHut+ax0NokuDcuW51P0H7Ke0MF0yIAIuDHvA/wCF5GCK7Z1dxFwYNwfvRBtdIWWRoWNqytQNJEqOdAyFU7Uo3Y+0tcPhN1Y1cS0akDzXhx7g+k4tIMCQd3RufkCgsmGQDxA+anCxUGw1oOoDR8AsoQCcJBNAgkVJBCDkvO0f9XT8Oz1aqSfO11un4dnq1UIOshEJphBEIhSRCBAJgIQgodr03VHkUXAVGBuYOacrp0AdxVNsvDOdiZdYtGnA3H5arb6tESTGv5KvosLKozEdJp7PdPDucPgg92aAq7E7RJzCmHOcBfK2w/uNp7ArYAFBYPsoNR2ezFOqONQkNMEQ8mJuQQVs7KPR7fgsgpgKbSg01uyH1s73uh1xTbEgRMEzwkW7Fk2fhKzavSyFgI6TWZCZ1lostgpvh7mnv+KnVeBKD1s0HcFMKDHWHcPopIJISlBQNCSaDk3O31un4dnq1UI52ut0/Ds9WqhB1qEQhCBhJOUIEgIhCBPEqs2y/K0OBAc0iJ1MwCB3/krNVG29nioW1ZMsa9oA/wCUSRvmyD1Uq0gHs3GVna9VGCr/AMm8XG+3FWdJBkcVR4nlD7InPRe1m55LYP8AaLq1xuLbSbLiAOJWs43azalhTqPBIkspOcONrQSg9GyeUP4qs5rGQwCzzIJI3ZYsLqx2hUiN0rSKm3qmHrE+xe0ToWESOK2KrjmYym0szNOZggwHdIgfJBtbRYfD5QpqDRAUkAmkmgCmkhByfna63T8Oz1aqEc7XW6Xh2erVQg62VEBSQgQCaAkUDSSlNAKFSIM6QZKkTGvetd5SYv2rRSY6M7mNJ/7OAH107UFZjqj6NXO4CG2JOvEQICuaG26bxDXS7hBkHge1YOUdCxcADrILRBaZn4TqtGdWfSaHNI/5DLdhcRmc7ieiT5oN+/DZ3ZnyYghu4LJiH5QItwjs7FS7I22xzJLgGjeTBd2QdAPNWdbEBw1AG4iNLaIPPtbC+0sGk21NwDu81Q4Z4diadNo/3GAgWjfJ42BHmrnH7ZbTaRIn3vhqO9UfInbVH8bVY9uSpVDckj3SBmdTEixIJN+CDpCQ4oCcoAoSQgcoBQkg5Tztdbp+HZ6tVCXO11un4dnq1UIOuIQgoBRKxVsW1u9VeK2wf5RHzQW73htyYHFVWN261lmie06QqbHY1ztSfhoq+dCTxP2EFpjdrOeACQBMwBGm7tVDth5qUqgbMxIgxcGRBHaFmrvjyHfZeWjVg8J/P7+qDdtn4gYqkWvguaSHZZg5SYc3sPBanyo5JEfxKRfN7NkiOEK12PhjTpZqXSykjLPSEAwBxMOFjEyJ4q+2ftNlYdEgOHvNuCJ7CAfluQcd9jUpPJPSgjSxnXSyWK5TuLy57oYzNYe9DyPeEwT0fK67Fj8HTqw17GumYzNBgCP8hVOG5MYOg72gpMBBzAkyGHiJs1BqfJXZlTExWrtNOl/+kPlrnOBFzPu0wBMnWeF1o+1tp+2xlXE08zc9UPYSMruiAGujdOUHzW9co9vVNoVBgdn3D4NbEagM0db+m4vMnQcVqHKTA06OIfSoiGUsrBeZIaC4k8SSfgg2fD8vcTTa0gsqNEBwqNuDuOYXIP171tuxOXFDEAB80nmLG7STwO7uPzXIsM2bEwNPI9nks1KmWuj5xqg79SqhwlpDhxaQR8QpyuM4DaD6ZBBLe0Hh28Ftey+WNT+cB/G8HvkD6oN7QqvZ23qVYgB0OP8AKePAFWiDlHO11un4dnq1UJc7J/1dPw7PVqpIOuyqPaGOOYxYNOXXfvV4FrvKWmWlrgOi7U/8h+iDxVsXrfT7svK+pxXixVbLHA2394UadVBlrEmeF9yWb9OwLG536XSP32oI1jMecrzOF+/7uo4jaFMODC4B1oEwb/VTcTHRg8dxCC55N7Q9nWDSejUABn+onoGPl5rZdqYZuU1GtGdgLrQC4DUExwlc6D+2NwM6Hj5LpGx8d+IoseQASDnG4OFnDu1+JQV9QvqCRUcwltgCDrfXyWh8rtoYjDlwqVXmmQHCHtaco1OXLJv9FumEqlhfTyFooucGnLAc1psGwL2LRaVp3KTGOxWIZhCxpZUq05eWEPAzXGYzYjN8N6Dd+S+xaeDotLmNbUcwOrPDA0zEuaTew08lx+qw1SXPIDnlz3E6Auv+i7RyrxfssLVcNXAs7vadEnyBlcTxVSXG2m6/wN+woFS374No0tvBWWk6bE6TBjSNy8WI9oTEhrSLHU9o+izYVkWueM6oPeCZt8FmZWyieEcVgDr3BO6Qd43LDiasfkboLcYvMCQYuL3sSLFdE5HcoPxTHMeIq0oDokhzdA+dxmy5Zha/RM7iPkJmOxbzzdYDM9+JEgZfZm/vPkEmN4j6oKXnZ63T8Oz1aqSfOz1un4dnq1UIOurzbRwgq03N43B4EaL0lAm8+XE23jcg5TtVhBIIIc3jrOt/gjDVNDxub8VsfLrZZH8ZgkEQ/sIiHTwO/h5rT8HW3G0SPofLVBakT9/mgvAHHj293BecPUalTUD9UHh2rSbVs9ocNNI8l5cJs9tITeBIa0us2dY+HzXqHSPHS2mibXh7o3sgFpOsiZPYgR6MA8J4EcFsfIbagZVNJxtUgsHCo0ad7h/6haxVqEkzY798dqx0KxY9rxLS0hwN+i4Gf8hBve06jades9haS8U6ZBIbFQN4gE+64HzGqoMYTSxFCu5r8tB5dVFIPfmDg5rCQWiYzypbOxbsUaQJDSypiK1axvoAQTqQXMtungsfLHHsweGcz2r/AGr6lRwLhmLiC2TliwsBB4FBe8vcc00abWnNmmqHA2LYIaQd4OYn+34cwpEuv3wdeCtMU97MNTa6ZAAAkHIP6RFtT96qvwziYA7Y3yTdAnMlp79d4+7rx0at7H73r17YxGRopMPSeLngLGV46IyiBoEHs9vxPD915MVXMEa9vks4I7N68eNbZBaYKgXgNaC5z4ytGs/YXbNjbNZhqLKTNGi9yZcbuMndK0fmu2KXD8U8GAA2kOJIIqO07gD2HguioOU87PW6fh2erVQjnZ63T8Oz1aqSDr8ITQUGKvRD2ua67XAgjiCII7NVynlDsl2CxIGtOrJpumbDVpneJG/SF1pebaGCZXpmnUEtMSASDIIIII0Pag5H+IveY+HyUjWBv+V/gsvKDk/Uwj79NjtKgaYPYeBtoqoM1+Gmn+f0Qe2mQCLj9uKw45maHsMPAsdxk6Fedjo+WvyWR1cSb/PegxUq4qgzZ7dW23a+R/JY6jxwPxvbWO+QsOLo5oc2A9pgHUkXtHC3zSZiPa2IyuGo3/sg9uDxTQKjXkgPYGh4flcwFzc+QbyejYf0qywXJ3CNZmDC5pLYeXSCACGhxPu7zEb1rL3FtwbjSDeRwIur3Z+3XPoZCIDIzuJu90dF2tif/ntQVG2cV0gwXygNG7TsUKdYUKZqOiYho4T+yw0Ge0e5zvdFz2zuXjxWI/EVM0dBp6I1md/yQY6RJJe8y5/y4ATuUi75ffBZM33P0WPJ2z5QgiKx3K05L7Efj8Q2kyzbOqO/ppyJcJBknQW17isWxtjVMXUFKi2XHU6NY2QC553NuJ3rt3Jfk9TwFEU2Q5xg1amTKarho4iTAuQBJjzQWODwzaVNlNghrGta0cA0QFlUkkHJ+dnrdPw7PVqoT52ut0/Ds9WqhB15CaQQAQgIQYMVhm1WltRoe06hwn7PauZ8p+TNTCgvYTUpC5dYOYODxv8A+30XU4US1BwP8QdPuFISbd1je66Tyj5CU65L6BFKpvb/ALbv7R7mm631HOtsbJrYNxFZjmi3Sglh0gB+m/8ARBgfP7rx46mSZbAcNCDE94gGE3Yv7/VSJD9Dwsgw/ic8zZwA++5WXsS2k1jfeqfxDJ00+ghV9HCOfVptixdrG4aq45Q4wYcEAfxH7o0jd2R80FJtivlijT/v++1Y6FINEffmsGGbqSZJkmeK92GpPqv9nRY6o8x0WAutYSY0F9TZBhqtggbzoO/9lZ8neTlXH1MtLosBh9UiW07TcSMxgaDsmJC23YXNqXdLGutAilRfBMzOeoNN3u/FdGw2GbTaGsa1jWxDWgAAdyDwcntgUcDT9nSbrGd5jO831PATpoFapgJwgSRTSQcn52et0/Ds9WqhPna63T8Oz1aqEHXkkJoBJMIQJCZQEEVB9MEQdDqCJBHaN6yQhBq2P5B4Gr/tZLR/DeW/+NwtfxPNWyf4OJcwR/PRFQ/EPZ9F0ghEINAwfIKpSDv9S1xIhrjQPR7cue/dIVc7moc52d+NBJ94DBRMaAfxrDyXT4ShBpmA5tsHTAzipVdrLnwO7K2BC2jZ+z6WHZko0202zOVogSd54r2QlCCGVShShEIEEJwgoFCRCkouKDk3O11un4dnq1UI52ut0/Ds9Wqh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371600"/>
            <a:ext cx="1952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8" y="836712"/>
            <a:ext cx="3024336" cy="451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0979" y="5445224"/>
            <a:ext cx="2326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Jakob Tamm </a:t>
            </a:r>
          </a:p>
          <a:p>
            <a:r>
              <a:rPr lang="et-EE" sz="3200" dirty="0" smtClean="0"/>
              <a:t>1861-1907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7456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5622424" cy="5733256"/>
          </a:xfrm>
        </p:spPr>
        <p:txBody>
          <a:bodyPr>
            <a:normAutofit/>
          </a:bodyPr>
          <a:lstStyle/>
          <a:p>
            <a:r>
              <a:rPr lang="et-EE" altLang="et-EE" sz="2400" dirty="0" smtClean="0"/>
              <a:t>1903 saab Räpina kihelkonnakooli juhatajaks</a:t>
            </a:r>
          </a:p>
          <a:p>
            <a:r>
              <a:rPr lang="et-EE" altLang="et-EE" sz="2400" dirty="0" smtClean="0"/>
              <a:t>1904 abiellub Olga Kikasega, </a:t>
            </a:r>
            <a:r>
              <a:rPr lang="et-EE" altLang="et-EE" sz="2400" dirty="0" smtClean="0"/>
              <a:t>sünnivad </a:t>
            </a:r>
            <a:r>
              <a:rPr lang="et-EE" altLang="et-EE" sz="2400" dirty="0" smtClean="0"/>
              <a:t>Linda (1905) ja </a:t>
            </a:r>
            <a:r>
              <a:rPr lang="et-EE" altLang="et-EE" sz="2400" dirty="0" smtClean="0"/>
              <a:t>Salme (1907)</a:t>
            </a:r>
            <a:endParaRPr lang="et-EE" altLang="et-EE" sz="2400" dirty="0" smtClean="0"/>
          </a:p>
          <a:p>
            <a:r>
              <a:rPr lang="et-EE" altLang="et-EE" sz="2400" dirty="0" smtClean="0"/>
              <a:t>Ühiskondlikult aktiivne</a:t>
            </a:r>
          </a:p>
          <a:p>
            <a:pPr lvl="1"/>
            <a:r>
              <a:rPr lang="et-EE" altLang="et-EE" sz="2000" dirty="0" smtClean="0"/>
              <a:t>Laulukoor, laulupeod, karskus- ja </a:t>
            </a:r>
            <a:r>
              <a:rPr lang="et-EE" altLang="et-EE" sz="2000" dirty="0" smtClean="0"/>
              <a:t>haridus-selts </a:t>
            </a:r>
            <a:r>
              <a:rPr lang="et-EE" altLang="et-EE" sz="2000" dirty="0" smtClean="0"/>
              <a:t>(esimees), põllumeeste selts</a:t>
            </a:r>
          </a:p>
          <a:p>
            <a:pPr lvl="1"/>
            <a:r>
              <a:rPr lang="et-EE" altLang="et-EE" sz="2000" dirty="0" smtClean="0"/>
              <a:t>Enesetäiendamine – </a:t>
            </a:r>
            <a:r>
              <a:rPr lang="et-EE" altLang="et-EE" sz="2000" dirty="0" smtClean="0"/>
              <a:t>tunnistused </a:t>
            </a:r>
            <a:r>
              <a:rPr lang="et-EE" altLang="et-EE" sz="2000" dirty="0" smtClean="0"/>
              <a:t>oskuste kohta klaveri-, viiuli-, orelimängus, </a:t>
            </a:r>
            <a:r>
              <a:rPr lang="et-EE" altLang="et-EE" sz="2000" dirty="0" smtClean="0"/>
              <a:t>laulmises</a:t>
            </a:r>
            <a:endParaRPr lang="et-EE" altLang="et-EE" sz="2000" dirty="0" smtClean="0"/>
          </a:p>
          <a:p>
            <a:pPr lvl="1"/>
            <a:r>
              <a:rPr lang="et-EE" altLang="et-EE" sz="2000" dirty="0" smtClean="0"/>
              <a:t>Eesti Rahva Muuseumi usaldusmees, Eesti Kirjanduse Seltsi liige</a:t>
            </a:r>
            <a:endParaRPr lang="et-EE" altLang="et-EE" sz="2400" dirty="0" smtClean="0"/>
          </a:p>
          <a:p>
            <a:r>
              <a:rPr lang="et-EE" altLang="et-EE" sz="2400" dirty="0" smtClean="0"/>
              <a:t>Prantsuse keel (</a:t>
            </a:r>
            <a:r>
              <a:rPr lang="et-EE" altLang="et-EE" sz="2400" i="1" dirty="0" smtClean="0"/>
              <a:t>Alliance Francaise</a:t>
            </a:r>
            <a:r>
              <a:rPr lang="et-EE" altLang="et-EE" sz="2400" dirty="0" smtClean="0"/>
              <a:t>, Besanconi ülikooli kursused (1913))</a:t>
            </a:r>
          </a:p>
          <a:p>
            <a:r>
              <a:rPr lang="et-EE" altLang="et-EE" sz="2400" dirty="0" smtClean="0"/>
              <a:t>Tahab Tartus karjääri jätkata</a:t>
            </a:r>
          </a:p>
          <a:p>
            <a:endParaRPr lang="et-EE" altLang="et-EE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7046" y="260648"/>
            <a:ext cx="5043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t-EE" altLang="et-EE" sz="4000" dirty="0" smtClean="0">
                <a:solidFill>
                  <a:srgbClr val="000000"/>
                </a:solidFill>
              </a:rPr>
              <a:t>„Näruvabriku“ linnas</a:t>
            </a:r>
            <a:endParaRPr lang="en-US" altLang="et-EE" sz="40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J:\Keni suguvõsa\ScanImage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4" y="476671"/>
            <a:ext cx="3521576" cy="52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0741" y="5754742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Linda</a:t>
            </a:r>
            <a:endParaRPr lang="et-EE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93545" y="6277962"/>
            <a:ext cx="123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Salme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745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host.ut.ee/mail/?_task=mail&amp;_action=get&amp;_mbox=INBOX&amp;_uid=252046&amp;_part=3&amp;_mimewarning=1&amp;_embed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2656"/>
            <a:ext cx="87485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6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t-EE" dirty="0" smtClean="0"/>
              <a:t>Koolilastest Räpinas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688632"/>
          </a:xfrm>
        </p:spPr>
        <p:txBody>
          <a:bodyPr>
            <a:normAutofit/>
          </a:bodyPr>
          <a:lstStyle/>
          <a:p>
            <a:r>
              <a:rPr lang="et-EE" dirty="0" smtClean="0"/>
              <a:t>J. Tammele 1903 nov: „Koolilapsed on vist pare-mad oma ülespidamise poolest kui Maarjas. Vabal ajal hüppavad nad tühjas saalis, et kas kurat võtku. Tükki </a:t>
            </a:r>
            <a:r>
              <a:rPr lang="et-EE" dirty="0" smtClean="0"/>
              <a:t>kolm-neli </a:t>
            </a:r>
            <a:r>
              <a:rPr lang="et-EE" dirty="0" smtClean="0"/>
              <a:t>on neid </a:t>
            </a:r>
            <a:r>
              <a:rPr lang="et-EE" dirty="0" smtClean="0"/>
              <a:t>oreli </a:t>
            </a:r>
            <a:r>
              <a:rPr lang="et-EE" dirty="0" smtClean="0"/>
              <a:t>taga ja löövad </a:t>
            </a:r>
            <a:r>
              <a:rPr lang="et-EE" dirty="0" smtClean="0"/>
              <a:t>pasat-ski polkasid</a:t>
            </a:r>
            <a:r>
              <a:rPr lang="et-EE" dirty="0" smtClean="0"/>
              <a:t>, kuna teised tantsu kaabivad. Tuleb aga </a:t>
            </a:r>
            <a:r>
              <a:rPr lang="et-EE" dirty="0" smtClean="0"/>
              <a:t>õppimise </a:t>
            </a:r>
            <a:r>
              <a:rPr lang="et-EE" dirty="0" smtClean="0"/>
              <a:t>aeg, siis on nad kui kohitsetud oinad – </a:t>
            </a:r>
            <a:r>
              <a:rPr lang="et-EE" dirty="0" smtClean="0"/>
              <a:t>istu-vad </a:t>
            </a:r>
            <a:r>
              <a:rPr lang="et-EE" dirty="0" smtClean="0"/>
              <a:t>ja õpivad õieti </a:t>
            </a:r>
            <a:r>
              <a:rPr lang="et-EE" dirty="0" smtClean="0"/>
              <a:t>vaikselt“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28592"/>
          </a:xfrm>
        </p:spPr>
        <p:txBody>
          <a:bodyPr>
            <a:normAutofit/>
          </a:bodyPr>
          <a:lstStyle/>
          <a:p>
            <a:r>
              <a:rPr lang="et-EE" dirty="0" smtClean="0"/>
              <a:t>J</a:t>
            </a:r>
            <a:r>
              <a:rPr lang="et-EE" dirty="0"/>
              <a:t>. Tammele </a:t>
            </a:r>
            <a:r>
              <a:rPr lang="et-EE" dirty="0" smtClean="0"/>
              <a:t>1903 dets: „</a:t>
            </a:r>
            <a:r>
              <a:rPr lang="et-EE" b="1" dirty="0" smtClean="0"/>
              <a:t>Tuleb </a:t>
            </a:r>
            <a:r>
              <a:rPr lang="et-EE" b="1" dirty="0"/>
              <a:t>ka Tallinna keele sõnu neile seletada</a:t>
            </a:r>
            <a:r>
              <a:rPr lang="et-EE" dirty="0"/>
              <a:t>. – </a:t>
            </a:r>
            <a:r>
              <a:rPr lang="et-EE" dirty="0" smtClean="0"/>
              <a:t>Näituseks</a:t>
            </a:r>
            <a:r>
              <a:rPr lang="et-EE" dirty="0"/>
              <a:t>: viimasel tunnil oli üks veike veli neljanda palve hoolega pähe </a:t>
            </a:r>
            <a:r>
              <a:rPr lang="et-EE" dirty="0" smtClean="0"/>
              <a:t>tuupi-nud </a:t>
            </a:r>
            <a:r>
              <a:rPr lang="et-EE" dirty="0"/>
              <a:t>ja luges </a:t>
            </a:r>
            <a:r>
              <a:rPr lang="et-EE" dirty="0" smtClean="0"/>
              <a:t>soravalt: „põld, veised, raha vara jne“. </a:t>
            </a:r>
            <a:r>
              <a:rPr lang="et-EE" b="1" dirty="0" smtClean="0"/>
              <a:t>Mina küsisin, et mis on veised? Üts veli vastas täie kuraasiga, et nu ommava latse...</a:t>
            </a:r>
            <a:r>
              <a:rPr lang="et-EE" dirty="0" smtClean="0"/>
              <a:t>“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346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t-EE" dirty="0" smtClean="0"/>
              <a:t>Laulukoor (+ skandaalikesed)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3347864" cy="5688632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J. Tammele 1903 nov: „Varsti alustan siinsetest preilidest ja herradest sega-koori. – Vaat siis alles tuleb elektri-seerimine. Patareid on juba ülesse sea-tud. Pastor lubas kõige paremad prei-lid kokku koguda.“</a:t>
            </a:r>
          </a:p>
          <a:p>
            <a:endParaRPr lang="et-EE" dirty="0"/>
          </a:p>
          <a:p>
            <a:r>
              <a:rPr lang="et-EE" dirty="0" smtClean="0"/>
              <a:t>1904 </a:t>
            </a:r>
            <a:r>
              <a:rPr lang="et-EE" dirty="0" smtClean="0"/>
              <a:t>maikuus Olewikus kriitika (moraali vallas)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1124744"/>
            <a:ext cx="5868144" cy="5616624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Oleviku toimetusele, 1904: „Et mõned kontserdi tegelased kontserdi päeva õhtul tantsisivad on küll tõsi, aga sellel tantsul pole mingisugust ühendust kontserdiga [...] Ärge mõtelge sellest, et mina mõni tantsu austaja olen, ei kogu-niste mitte – ma olen igal ajal tantsu vastane olnud, ka esi ei tantsi ma mitte sugugit [...] Õige ja asjaliku kriitika eest olen südamest tänulik. Üleval nimeta-tud kirjasaatjal pole nagu näha, muusi-ka kohta ei mingisugust asjatundmust. Tema kiidab, et kõik laulud olla väga hästi läinud, </a:t>
            </a:r>
            <a:r>
              <a:rPr lang="et-EE" b="1" dirty="0" smtClean="0"/>
              <a:t>kuna vigasid küllalt oli ja ühe laulu ettekanne koguni allpool kriitikat seisis</a:t>
            </a:r>
            <a:r>
              <a:rPr lang="et-EE" dirty="0" smtClean="0"/>
              <a:t>.“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46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778098"/>
          </a:xfrm>
        </p:spPr>
        <p:txBody>
          <a:bodyPr/>
          <a:lstStyle/>
          <a:p>
            <a:r>
              <a:rPr lang="et-EE" dirty="0" smtClean="0"/>
              <a:t>Eestis tagasi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5076056" cy="6353944"/>
          </a:xfrm>
        </p:spPr>
        <p:txBody>
          <a:bodyPr>
            <a:normAutofit/>
          </a:bodyPr>
          <a:lstStyle/>
          <a:p>
            <a:r>
              <a:rPr lang="et-EE" dirty="0" smtClean="0"/>
              <a:t>1913-1920 Venemaal </a:t>
            </a:r>
          </a:p>
          <a:p>
            <a:pPr lvl="1"/>
            <a:r>
              <a:rPr lang="et-EE" dirty="0" smtClean="0"/>
              <a:t>Brest Litovsk</a:t>
            </a:r>
          </a:p>
          <a:p>
            <a:pPr lvl="1"/>
            <a:r>
              <a:rPr lang="et-EE" dirty="0" smtClean="0"/>
              <a:t>Nižni Novgorod (kadeti-korpus, vaimulik seminar)</a:t>
            </a:r>
          </a:p>
          <a:p>
            <a:r>
              <a:rPr lang="et-EE" dirty="0" smtClean="0"/>
              <a:t>1920. aasta lõpuks tagasi Eestis, mitmed </a:t>
            </a:r>
            <a:r>
              <a:rPr lang="et-EE" dirty="0" smtClean="0"/>
              <a:t>tööpakku-mised</a:t>
            </a:r>
            <a:endParaRPr lang="et-EE" dirty="0" smtClean="0"/>
          </a:p>
          <a:p>
            <a:r>
              <a:rPr lang="et-EE" dirty="0" smtClean="0"/>
              <a:t>Jääb Tõrva, kus naisevend</a:t>
            </a:r>
          </a:p>
          <a:p>
            <a:r>
              <a:rPr lang="et-EE" dirty="0" smtClean="0"/>
              <a:t>Tõrva ühisgümnaasiumi juhataja 1921-1932</a:t>
            </a:r>
          </a:p>
          <a:p>
            <a:pPr lvl="1"/>
            <a:r>
              <a:rPr lang="et-EE" dirty="0" smtClean="0"/>
              <a:t>Hiljem </a:t>
            </a:r>
            <a:r>
              <a:rPr lang="et-EE" dirty="0" smtClean="0"/>
              <a:t>õpetaja (kohalikus algkoolis, sõja ajal ka keskk.) 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3074" name="Picture 2" descr="J:\Keni suguvõsa\Scan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090854" cy="52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7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293094"/>
            <a:ext cx="4283968" cy="2232249"/>
          </a:xfrm>
        </p:spPr>
        <p:txBody>
          <a:bodyPr/>
          <a:lstStyle/>
          <a:p>
            <a:r>
              <a:rPr lang="et-EE" altLang="et-EE" sz="2400" dirty="0" smtClean="0"/>
              <a:t>Õpetab lisaks keeltele (oskas 10-t ja õpetas 6-t) ka keemiat</a:t>
            </a:r>
          </a:p>
          <a:p>
            <a:r>
              <a:rPr lang="et-EE" altLang="et-EE" sz="2400" dirty="0" smtClean="0"/>
              <a:t>Koolitöö kõrval hakkas </a:t>
            </a:r>
            <a:r>
              <a:rPr lang="et-EE" altLang="et-EE" sz="2400" dirty="0" smtClean="0"/>
              <a:t>aiandusega tegelema</a:t>
            </a:r>
          </a:p>
          <a:p>
            <a:r>
              <a:rPr lang="et-EE" altLang="et-EE" sz="2400" dirty="0" smtClean="0"/>
              <a:t>~1936 pensionär</a:t>
            </a:r>
            <a:endParaRPr lang="et-EE" altLang="et-EE" sz="2400" dirty="0"/>
          </a:p>
        </p:txBody>
      </p:sp>
      <p:pic>
        <p:nvPicPr>
          <p:cNvPr id="2050" name="Picture 2" descr="J:\Keni suguvõsa\Scan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72" y="3861048"/>
            <a:ext cx="4520184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Keni suguvõsa\ScanImage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797"/>
            <a:ext cx="4870704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259796"/>
            <a:ext cx="2577480" cy="403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9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632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Koolilastest Räpinas</vt:lpstr>
      <vt:lpstr>Laulukoor (+ skandaalikesed)</vt:lpstr>
      <vt:lpstr>Eestis tagasi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ettekanne</dc:creator>
  <cp:lastModifiedBy>ettekanne</cp:lastModifiedBy>
  <cp:revision>50</cp:revision>
  <dcterms:created xsi:type="dcterms:W3CDTF">2015-03-05T12:52:21Z</dcterms:created>
  <dcterms:modified xsi:type="dcterms:W3CDTF">2015-03-06T07:17:49Z</dcterms:modified>
</cp:coreProperties>
</file>